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277" r:id="rId3"/>
    <p:sldId id="278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311" r:id="rId12"/>
    <p:sldId id="289" r:id="rId13"/>
    <p:sldId id="290" r:id="rId14"/>
    <p:sldId id="314" r:id="rId15"/>
    <p:sldId id="315" r:id="rId16"/>
    <p:sldId id="312" r:id="rId17"/>
    <p:sldId id="292" r:id="rId18"/>
    <p:sldId id="320" r:id="rId19"/>
    <p:sldId id="319" r:id="rId20"/>
    <p:sldId id="318" r:id="rId21"/>
    <p:sldId id="302" r:id="rId22"/>
    <p:sldId id="295" r:id="rId23"/>
    <p:sldId id="304" r:id="rId24"/>
    <p:sldId id="30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6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D979F-085D-4EAA-9997-03095C6F2337}" type="datetimeFigureOut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9D58B-108D-455D-BD94-0915158678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3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8FCA7-A75E-2D72-A0E2-5663E54E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9882A-C01E-43EB-FC15-5D1EBBCED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10449-6CAB-A60E-FD5F-F0B6F3E2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73096-C30C-4244-971C-BB7454A845EB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5B65A-D4AD-34C1-4810-748FE759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4AC8D1-A446-922B-321C-86BEE14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5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99D38-01F5-A235-5A12-A2D69665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131073-C010-3316-1A89-70F2099A8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07144-E246-6F15-65F4-626A621C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C5312-4205-456E-B81C-167C797E0697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1C9C6-270D-0C0D-3A85-A8B99123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2393F-89FC-18D8-AC12-2F68E204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0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F5C679-BD35-544A-4A0C-EA3209A54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8C89AC-0F3A-D02A-3EF3-8A02F1284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8DCB9-CD76-0320-B178-2A6A6E53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58D7-2A6A-4C18-BBE3-CAFA6CB40FE2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FD035-2CB8-2C74-3618-3DE28C4A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9F2FF-E84A-909A-6429-D5306DE9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15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7723E-99EC-51F9-44B4-08FA298E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DB71C-AB0B-BC1B-EAB1-D636C9D9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3E947-8F97-7349-366C-66ADCA45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A341-F3A0-4A32-8A09-B3B9366479A7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8E6D7-5DE6-4A33-4408-601740BF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71C95-8AA6-F06F-F17E-DF45CE1F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B88C4-106A-0F1B-3411-7066C891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D6DA5-303F-40EB-D92B-C232391A1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B97D3-9705-9AA0-5908-E0A3D682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5847-C306-4FAA-9EAC-B10DAE6B890D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240ED-53D1-0F56-35FC-DAF160AD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129D8-E479-168B-98DA-60F2E277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4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4658-F67C-AAE6-A88B-53B7E188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B40C6-A8D6-DA4B-7613-DEE282369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7B6A5-7BAC-7B08-A235-4992DA868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0D854-67A5-9490-E147-62AC4FC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971A-2DBF-4CEB-A0C4-D7AA71B96FAA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36BD3-60AA-0B21-526C-010A04D0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237570-D581-343B-AF3B-F83C37A5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7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9DA81-D271-7001-EFA0-EED4A345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5FC16-55B8-A687-6632-8E50C7D0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662F6-C01C-A74B-CA58-396351EFC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DB8081-EA4D-B66E-1B25-B21FEEA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E7B9A9-B00E-D64C-06A4-7E2661849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9CEF9-8335-B3FB-34B9-9714C5FC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4DB8-1F0A-49CF-8B72-06E12A6B6580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F54B67-281D-01B7-5E8C-7F063687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D5E1AB-CDD1-E737-6EE8-163F4842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A60CA-7EC6-BB4B-851D-62189CD4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6120CF-DBBE-9C6B-83B9-528B87BD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5C186-ED91-4873-B7CE-B590611532DA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BBB2AD-B830-506D-BD28-7F884B9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5AD7CA-7CB9-FECA-B0CB-6A7F7FB2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2AF956-C6A3-A55D-801D-A8CE989C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EC93-DC26-4B99-A813-D215249D7F54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5ADD7-6033-1EF8-8309-0A3E2B2F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0B1DB-2645-52A5-21CA-48E8C0C1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AFE63-1B7B-2563-0535-1CFC2A1B0D77}"/>
              </a:ext>
            </a:extLst>
          </p:cNvPr>
          <p:cNvSpPr txBox="1"/>
          <p:nvPr userDrawn="1"/>
        </p:nvSpPr>
        <p:spPr>
          <a:xfrm>
            <a:off x="204682" y="6352143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한양대학교 도시공학과 </a:t>
            </a:r>
            <a:r>
              <a:rPr lang="en-US" altLang="ko-KR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Kloud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19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79C8-9A56-5D06-C555-F606AEF7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A9A58-8F98-C098-FC60-0BC981361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08031-22F9-6E18-B433-54E57A45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04F132-8AFB-A2D5-0C8C-47C787CE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F916-6D16-468E-B95A-5260F98081E6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0F18D-B245-A05F-5AD4-F30FE5E0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5FC8F-6213-AF4C-746B-BEB3EF22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7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3352F-87E0-4E9E-ABAC-51BA688B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5BA60E-DA76-953F-8B3D-60AE83AC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0C90F-7DF1-74E3-07B0-AB4631E1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3A248-679B-9E60-6385-AC1456AB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96C54-EED7-48C9-A114-95620CF7E556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7F8C8-6586-1138-AA32-5D3E2A59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0AC9D-DB0F-2FA4-B62D-E70EB57F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1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DA168-142E-2F5D-8D9C-36CA7DB8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610D08-1CBA-26CB-5E47-92F7B7B22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2C773E-8CA0-9B72-8486-35ED09CF5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5DC8E-0201-4476-9221-BE5998B4A7AC}" type="datetime1">
              <a:rPr lang="ko-KR" altLang="en-US" smtClean="0"/>
              <a:t>2025-09-21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2C6FD-6DA0-D327-B088-7A1865C4D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14324-54DF-9FAD-061B-7796EBE36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38DEC-E082-422C-ACCE-86884FB37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0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owards-geometric-deep-learning-ii-the-perceptron-affair-fafa61b5c40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loud80.github.io/bvlecture/01NN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kloud80.github.io/bvlecture/NN_design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7515-52E4-7D1A-7FBF-566367D5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915AC-C200-5130-69CB-2E57C5DEE159}"/>
              </a:ext>
            </a:extLst>
          </p:cNvPr>
          <p:cNvSpPr txBox="1"/>
          <p:nvPr/>
        </p:nvSpPr>
        <p:spPr>
          <a:xfrm>
            <a:off x="1501540" y="1857569"/>
            <a:ext cx="7919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고딕16" panose="02020600000000000000" pitchFamily="18" charset="-127"/>
                <a:ea typeface="a고딕16" panose="02020600000000000000" pitchFamily="18" charset="-127"/>
              </a:rPr>
              <a:t>통계학이 더 높은 설명력을 얻기 위해</a:t>
            </a:r>
            <a:endParaRPr lang="en-US" altLang="ko-KR" sz="3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endParaRPr lang="en-US" altLang="ko-KR" sz="3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3600" dirty="0">
                <a:latin typeface="a고딕16" panose="02020600000000000000" pitchFamily="18" charset="-127"/>
                <a:ea typeface="a고딕16" panose="02020600000000000000" pitchFamily="18" charset="-127"/>
              </a:rPr>
              <a:t>다양한 비선형 방법을 고민하지만</a:t>
            </a:r>
            <a:endParaRPr lang="en-US" altLang="ko-KR" sz="3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endParaRPr lang="en-US" altLang="ko-KR" sz="3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3600" dirty="0">
                <a:latin typeface="a고딕16" panose="02020600000000000000" pitchFamily="18" charset="-127"/>
                <a:ea typeface="a고딕16" panose="02020600000000000000" pitchFamily="18" charset="-127"/>
              </a:rPr>
              <a:t>한계가 존재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295359-840A-AB8D-86CA-726F9F79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C71816-908B-4234-FF5C-FCEC07E2628C}"/>
              </a:ext>
            </a:extLst>
          </p:cNvPr>
          <p:cNvSpPr txBox="1"/>
          <p:nvPr/>
        </p:nvSpPr>
        <p:spPr>
          <a:xfrm>
            <a:off x="307655" y="207388"/>
            <a:ext cx="786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1980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년대 전문가 시스템의 등장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AI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에도 봄이 오는구나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~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387CA-0000-E477-8895-04A952AE66BA}"/>
              </a:ext>
            </a:extLst>
          </p:cNvPr>
          <p:cNvSpPr txBox="1"/>
          <p:nvPr/>
        </p:nvSpPr>
        <p:spPr>
          <a:xfrm>
            <a:off x="1016000" y="1244600"/>
            <a:ext cx="6609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일본 정부는 논리 프로그래밍 기반 지능형 컴퓨터 개발을 선언</a:t>
            </a:r>
          </a:p>
          <a:p>
            <a:endParaRPr lang="ko-KR" altLang="en-US" dirty="0"/>
          </a:p>
          <a:p>
            <a:r>
              <a:rPr lang="ko-KR" altLang="en-US" dirty="0"/>
              <a:t>미국</a:t>
            </a:r>
            <a:r>
              <a:rPr lang="en-US" altLang="ko-KR" dirty="0"/>
              <a:t>·</a:t>
            </a:r>
            <a:r>
              <a:rPr lang="ko-KR" altLang="en-US" dirty="0"/>
              <a:t>유럽도 “</a:t>
            </a:r>
            <a:r>
              <a:rPr lang="en-US" altLang="ko-KR" dirty="0"/>
              <a:t>AI </a:t>
            </a:r>
            <a:r>
              <a:rPr lang="ko-KR" altLang="en-US" dirty="0" err="1"/>
              <a:t>전쟁”처럼</a:t>
            </a:r>
            <a:r>
              <a:rPr lang="ko-KR" altLang="en-US" dirty="0"/>
              <a:t> 과잉 대응</a:t>
            </a:r>
          </a:p>
          <a:p>
            <a:endParaRPr lang="ko-KR" altLang="en-US" dirty="0"/>
          </a:p>
          <a:p>
            <a:r>
              <a:rPr lang="en-US" altLang="ko-KR" dirty="0"/>
              <a:t>10</a:t>
            </a:r>
            <a:r>
              <a:rPr lang="ko-KR" altLang="en-US" dirty="0"/>
              <a:t>년간 </a:t>
            </a:r>
            <a:r>
              <a:rPr lang="en-US" altLang="ko-KR" dirty="0"/>
              <a:t>4</a:t>
            </a:r>
            <a:r>
              <a:rPr lang="ko-KR" altLang="en-US" dirty="0"/>
              <a:t>억 달러 투입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050" name="Picture 2" descr="Symbolics Lisp Machine Family, 1986 | Компьютер, Дизайн">
            <a:extLst>
              <a:ext uri="{FF2B5EF4-FFF2-40B4-BE49-F238E27FC236}">
                <a16:creationId xmlns:a16="http://schemas.microsoft.com/office/drawing/2014/main" id="{D5C1B708-BEF2-0E0A-6E28-739D2D0D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1" y="3344558"/>
            <a:ext cx="3295650" cy="22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6FEF8-8C7E-B686-1064-DAB5FA3C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62" y="2826225"/>
            <a:ext cx="7883503" cy="29636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170927-C0EB-1612-1336-5991111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0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87E66912-F109-3592-86A0-A5EC0B5F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D12728-C565-7069-3DAF-5828234B5E99}"/>
              </a:ext>
            </a:extLst>
          </p:cNvPr>
          <p:cNvSpPr txBox="1"/>
          <p:nvPr/>
        </p:nvSpPr>
        <p:spPr>
          <a:xfrm>
            <a:off x="307655" y="207388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하지만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F1146F-70C0-ECF7-5FE7-4DE799D5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891F9-390A-A5EB-7B28-F9F52DFB6E5A}"/>
              </a:ext>
            </a:extLst>
          </p:cNvPr>
          <p:cNvSpPr txBox="1"/>
          <p:nvPr/>
        </p:nvSpPr>
        <p:spPr>
          <a:xfrm>
            <a:off x="307655" y="207388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또 망했어요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~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제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의 겨울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DCC6B-62E3-D32F-21E5-7E589B55BA3E}"/>
              </a:ext>
            </a:extLst>
          </p:cNvPr>
          <p:cNvSpPr txBox="1"/>
          <p:nvPr/>
        </p:nvSpPr>
        <p:spPr>
          <a:xfrm>
            <a:off x="823963" y="1587500"/>
            <a:ext cx="60594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규칙 수가 수천 개를 넘어서자 유지보수 불가</a:t>
            </a:r>
          </a:p>
          <a:p>
            <a:endParaRPr lang="ko-KR" altLang="en-US" dirty="0"/>
          </a:p>
          <a:p>
            <a:r>
              <a:rPr lang="ko-KR" altLang="en-US" dirty="0"/>
              <a:t>상황 변화에 적응 불가</a:t>
            </a:r>
          </a:p>
          <a:p>
            <a:endParaRPr lang="ko-KR" altLang="en-US" dirty="0"/>
          </a:p>
          <a:p>
            <a:r>
              <a:rPr lang="ko-KR" altLang="en-US" dirty="0"/>
              <a:t>지식 엔지니어링 비용 폭등</a:t>
            </a:r>
          </a:p>
          <a:p>
            <a:endParaRPr lang="ko-KR" altLang="en-US" dirty="0"/>
          </a:p>
          <a:p>
            <a:r>
              <a:rPr lang="ko-KR" altLang="en-US" dirty="0"/>
              <a:t>기대 대비 성능 미달</a:t>
            </a:r>
          </a:p>
          <a:p>
            <a:endParaRPr lang="en-US" altLang="ko-KR" dirty="0"/>
          </a:p>
          <a:p>
            <a:r>
              <a:rPr lang="en-US" altLang="ko-KR" dirty="0"/>
              <a:t>Lisp </a:t>
            </a:r>
            <a:r>
              <a:rPr lang="ko-KR" altLang="en-US" dirty="0"/>
              <a:t>머신</a:t>
            </a:r>
            <a:r>
              <a:rPr lang="en-US" altLang="ko-KR" dirty="0"/>
              <a:t>, AI </a:t>
            </a:r>
            <a:r>
              <a:rPr lang="ko-KR" altLang="en-US" dirty="0"/>
              <a:t>전용 워크스테이션들이 </a:t>
            </a:r>
            <a:r>
              <a:rPr lang="en-US" altLang="ko-KR" dirty="0"/>
              <a:t>IBM PC</a:t>
            </a:r>
            <a:r>
              <a:rPr lang="ko-KR" altLang="en-US" dirty="0"/>
              <a:t>와 유닉스에 밀려 상업적으로 몰락</a:t>
            </a:r>
          </a:p>
          <a:p>
            <a:endParaRPr lang="ko-KR" altLang="en-US" dirty="0"/>
          </a:p>
          <a:p>
            <a:r>
              <a:rPr lang="en-US" altLang="ko-KR" dirty="0"/>
              <a:t>AI </a:t>
            </a:r>
            <a:r>
              <a:rPr lang="ko-KR" altLang="en-US" dirty="0"/>
              <a:t>하드웨어 기업들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Symbolics, Thinking Machines)</a:t>
            </a:r>
            <a:r>
              <a:rPr lang="ko-KR" altLang="en-US" dirty="0"/>
              <a:t>이 연이어 도산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D12C91-06B7-148E-CF37-E578EF3A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22" y="0"/>
            <a:ext cx="4083978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03BAF4-9F1B-F84E-061E-FAE5F0D8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1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1112CD-AF08-D15F-845C-A4AB734B7806}"/>
              </a:ext>
            </a:extLst>
          </p:cNvPr>
          <p:cNvSpPr txBox="1"/>
          <p:nvPr/>
        </p:nvSpPr>
        <p:spPr>
          <a:xfrm>
            <a:off x="307655" y="207388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인공지능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침묵기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1990~2011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1D8E13-E534-C0E1-5C49-0757199B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57" y="1388494"/>
            <a:ext cx="6163344" cy="37127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60E214-4D50-CE68-9309-44A44AAB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7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50BE-624F-1E01-BC6C-E0B10B58E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03" y="4738782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F5CCBC-99A6-52AE-5E45-84161ECC619C}"/>
              </a:ext>
            </a:extLst>
          </p:cNvPr>
          <p:cNvSpPr txBox="1"/>
          <p:nvPr/>
        </p:nvSpPr>
        <p:spPr>
          <a:xfrm>
            <a:off x="1002257" y="476672"/>
            <a:ext cx="337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Decision Tree (</a:t>
            </a:r>
            <a:r>
              <a:rPr lang="ko-KR" altLang="en-US" b="1" dirty="0"/>
              <a:t>의사결정 나무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2445-24C9-451C-13FD-3C5F25769537}"/>
              </a:ext>
            </a:extLst>
          </p:cNvPr>
          <p:cNvSpPr txBox="1"/>
          <p:nvPr/>
        </p:nvSpPr>
        <p:spPr>
          <a:xfrm>
            <a:off x="2880036" y="3119636"/>
            <a:ext cx="54296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Quinlan, J. R. 1986. Induction of Decision Trees. Mach. Learn. 1, 1 (Mar. 1986), 81–106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8D221-ACF1-C28D-BA05-EFDC9F78D40E}"/>
              </a:ext>
            </a:extLst>
          </p:cNvPr>
          <p:cNvSpPr txBox="1"/>
          <p:nvPr/>
        </p:nvSpPr>
        <p:spPr>
          <a:xfrm>
            <a:off x="1395334" y="2963652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</a:rPr>
              <a:t>ID3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B29B5-9137-05A8-945B-AAF10373B31F}"/>
              </a:ext>
            </a:extLst>
          </p:cNvPr>
          <p:cNvSpPr txBox="1"/>
          <p:nvPr/>
        </p:nvSpPr>
        <p:spPr>
          <a:xfrm>
            <a:off x="2880036" y="4050412"/>
            <a:ext cx="5553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Quinlan, J. R. C4.5: </a:t>
            </a:r>
            <a:r>
              <a:rPr lang="en-US" altLang="ko-KR" sz="105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Programs for Machine Learning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Morgan Kaufmann Publishers, 1993.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FF2CB-ACE4-E272-06C3-56A006A3FE23}"/>
              </a:ext>
            </a:extLst>
          </p:cNvPr>
          <p:cNvSpPr txBox="1"/>
          <p:nvPr/>
        </p:nvSpPr>
        <p:spPr>
          <a:xfrm>
            <a:off x="1395334" y="3892889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C4.5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AB54-E45F-6B4B-0656-B8B4A20A2B27}"/>
              </a:ext>
            </a:extLst>
          </p:cNvPr>
          <p:cNvSpPr txBox="1"/>
          <p:nvPr/>
        </p:nvSpPr>
        <p:spPr>
          <a:xfrm>
            <a:off x="2880036" y="2115641"/>
            <a:ext cx="65774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Breiman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Leo; Friedman, J. H.; </a:t>
            </a:r>
            <a:r>
              <a:rPr lang="en-US" altLang="ko-KR" sz="105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Olshen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R. A.; Stone, C. J. (1984). </a:t>
            </a:r>
          </a:p>
          <a:p>
            <a:r>
              <a:rPr lang="en-US" altLang="ko-KR" sz="105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Classification and regression trees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Monterey, CA: Wadsworth &amp; Brooks/Cole Advanced Books &amp; Software.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91F64-1A26-4256-3171-B8CFF6865ED8}"/>
              </a:ext>
            </a:extLst>
          </p:cNvPr>
          <p:cNvSpPr txBox="1"/>
          <p:nvPr/>
        </p:nvSpPr>
        <p:spPr>
          <a:xfrm>
            <a:off x="1390616" y="2040448"/>
            <a:ext cx="1233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</a:rPr>
              <a:t>CART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3F80E-65A7-9CD3-D216-983DCB07C946}"/>
              </a:ext>
            </a:extLst>
          </p:cNvPr>
          <p:cNvSpPr txBox="1"/>
          <p:nvPr/>
        </p:nvSpPr>
        <p:spPr>
          <a:xfrm>
            <a:off x="2860201" y="1142204"/>
            <a:ext cx="70535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Kass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G. V. (1980). </a:t>
            </a:r>
          </a:p>
          <a:p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"An exploratory technique for investigating large quantities of categorical data". </a:t>
            </a:r>
            <a:r>
              <a:rPr lang="en-US" altLang="ko-KR" sz="105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Applied Statistics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R" sz="105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altLang="ko-KR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(2): 119–127. 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2C065-D688-811D-6395-462043DBD38A}"/>
              </a:ext>
            </a:extLst>
          </p:cNvPr>
          <p:cNvSpPr txBox="1"/>
          <p:nvPr/>
        </p:nvSpPr>
        <p:spPr>
          <a:xfrm>
            <a:off x="1375499" y="1057565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CHAID</a:t>
            </a:r>
            <a:endParaRPr lang="ko-KR" altLang="en-US" sz="3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99CB04-75EE-EEA2-2F31-B4641D6FF875}"/>
              </a:ext>
            </a:extLst>
          </p:cNvPr>
          <p:cNvSpPr/>
          <p:nvPr/>
        </p:nvSpPr>
        <p:spPr>
          <a:xfrm>
            <a:off x="7660744" y="4862462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306BC5-4623-3956-C1A1-C6F1AB81E7B0}"/>
              </a:ext>
            </a:extLst>
          </p:cNvPr>
          <p:cNvSpPr/>
          <p:nvPr/>
        </p:nvSpPr>
        <p:spPr>
          <a:xfrm>
            <a:off x="6905862" y="5567025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D4E93D-E51B-B477-A1FD-D7BB5144B1B3}"/>
              </a:ext>
            </a:extLst>
          </p:cNvPr>
          <p:cNvSpPr/>
          <p:nvPr/>
        </p:nvSpPr>
        <p:spPr>
          <a:xfrm>
            <a:off x="6370811" y="6171039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B3A973-D93C-2807-6C8A-CBD962B74E02}"/>
              </a:ext>
            </a:extLst>
          </p:cNvPr>
          <p:cNvSpPr/>
          <p:nvPr/>
        </p:nvSpPr>
        <p:spPr>
          <a:xfrm>
            <a:off x="7390976" y="6171039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6B740B-1B5E-512E-5FF9-7B40BD6364AB}"/>
              </a:ext>
            </a:extLst>
          </p:cNvPr>
          <p:cNvCxnSpPr>
            <a:stCxn id="13" idx="4"/>
            <a:endCxn id="15" idx="1"/>
          </p:cNvCxnSpPr>
          <p:nvPr/>
        </p:nvCxnSpPr>
        <p:spPr>
          <a:xfrm>
            <a:off x="7039037" y="5833374"/>
            <a:ext cx="390945" cy="3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1BDD72-C527-B1CE-05B3-FA4090179705}"/>
              </a:ext>
            </a:extLst>
          </p:cNvPr>
          <p:cNvCxnSpPr>
            <a:stCxn id="13" idx="4"/>
            <a:endCxn id="14" idx="7"/>
          </p:cNvCxnSpPr>
          <p:nvPr/>
        </p:nvCxnSpPr>
        <p:spPr>
          <a:xfrm flipH="1">
            <a:off x="6598154" y="5833374"/>
            <a:ext cx="440883" cy="3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81A821-7984-E6D7-1C7B-1EFE5B731E54}"/>
              </a:ext>
            </a:extLst>
          </p:cNvPr>
          <p:cNvCxnSpPr>
            <a:cxnSpLocks/>
            <a:stCxn id="12" idx="4"/>
            <a:endCxn id="13" idx="7"/>
          </p:cNvCxnSpPr>
          <p:nvPr/>
        </p:nvCxnSpPr>
        <p:spPr>
          <a:xfrm flipH="1">
            <a:off x="7133205" y="5128811"/>
            <a:ext cx="660714" cy="47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7927674-67AD-823C-37D6-8CACA338AAEE}"/>
              </a:ext>
            </a:extLst>
          </p:cNvPr>
          <p:cNvSpPr/>
          <p:nvPr/>
        </p:nvSpPr>
        <p:spPr>
          <a:xfrm>
            <a:off x="8433159" y="5602965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DB0477-D0BF-20EB-3E89-38E56FF7B542}"/>
              </a:ext>
            </a:extLst>
          </p:cNvPr>
          <p:cNvSpPr/>
          <p:nvPr/>
        </p:nvSpPr>
        <p:spPr>
          <a:xfrm>
            <a:off x="7898108" y="6206979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E2595A-BC5C-C40D-4FA9-A545F083142C}"/>
              </a:ext>
            </a:extLst>
          </p:cNvPr>
          <p:cNvSpPr/>
          <p:nvPr/>
        </p:nvSpPr>
        <p:spPr>
          <a:xfrm>
            <a:off x="8918273" y="6206979"/>
            <a:ext cx="266349" cy="26634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5B2E3A-302D-542B-9049-B6EBB4384D85}"/>
              </a:ext>
            </a:extLst>
          </p:cNvPr>
          <p:cNvCxnSpPr>
            <a:stCxn id="19" idx="4"/>
            <a:endCxn id="21" idx="1"/>
          </p:cNvCxnSpPr>
          <p:nvPr/>
        </p:nvCxnSpPr>
        <p:spPr>
          <a:xfrm>
            <a:off x="8566334" y="5869314"/>
            <a:ext cx="390945" cy="3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148EF7B-74B6-4813-B55E-B9BA471968D7}"/>
              </a:ext>
            </a:extLst>
          </p:cNvPr>
          <p:cNvCxnSpPr>
            <a:stCxn id="19" idx="4"/>
            <a:endCxn id="20" idx="7"/>
          </p:cNvCxnSpPr>
          <p:nvPr/>
        </p:nvCxnSpPr>
        <p:spPr>
          <a:xfrm flipH="1">
            <a:off x="8125451" y="5869314"/>
            <a:ext cx="440883" cy="3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45E2E5-51F4-FAAE-EC08-028C111C9FA9}"/>
              </a:ext>
            </a:extLst>
          </p:cNvPr>
          <p:cNvCxnSpPr>
            <a:cxnSpLocks/>
            <a:stCxn id="12" idx="4"/>
            <a:endCxn id="19" idx="1"/>
          </p:cNvCxnSpPr>
          <p:nvPr/>
        </p:nvCxnSpPr>
        <p:spPr>
          <a:xfrm>
            <a:off x="7793919" y="5128811"/>
            <a:ext cx="678246" cy="51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46031-8FE5-7557-09C9-B74E55ED14A5}"/>
              </a:ext>
            </a:extLst>
          </p:cNvPr>
          <p:cNvSpPr txBox="1"/>
          <p:nvPr/>
        </p:nvSpPr>
        <p:spPr>
          <a:xfrm>
            <a:off x="1182389" y="6399301"/>
            <a:ext cx="4575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Quinlan, J. R.</a:t>
            </a:r>
            <a:endParaRPr lang="ko-KR" altLang="en-US" sz="14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6BCC1355-4047-1921-3B06-3E54349B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0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13690-0AB5-24E9-CCE9-B7AD2982C90C}"/>
              </a:ext>
            </a:extLst>
          </p:cNvPr>
          <p:cNvSpPr txBox="1"/>
          <p:nvPr/>
        </p:nvSpPr>
        <p:spPr>
          <a:xfrm>
            <a:off x="7690250" y="5331235"/>
            <a:ext cx="218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Corinna Cortes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EC68A-FD72-2403-7039-3D324E939D35}"/>
              </a:ext>
            </a:extLst>
          </p:cNvPr>
          <p:cNvSpPr txBox="1"/>
          <p:nvPr/>
        </p:nvSpPr>
        <p:spPr>
          <a:xfrm>
            <a:off x="1718041" y="1634449"/>
            <a:ext cx="683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Cortes, C. and </a:t>
            </a:r>
            <a:r>
              <a:rPr lang="en-US" altLang="ko-KR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Vapnik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V. (1995) Support-Vector Networks 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8F1D8-D8C0-5D74-1FFD-0FEAE1B0C333}"/>
              </a:ext>
            </a:extLst>
          </p:cNvPr>
          <p:cNvSpPr txBox="1"/>
          <p:nvPr/>
        </p:nvSpPr>
        <p:spPr>
          <a:xfrm>
            <a:off x="1430009" y="736782"/>
            <a:ext cx="4956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Support Vector Machine</a:t>
            </a:r>
            <a:endParaRPr lang="ko-KR" altLang="en-US" sz="3200" b="1" dirty="0"/>
          </a:p>
        </p:txBody>
      </p:sp>
      <p:pic>
        <p:nvPicPr>
          <p:cNvPr id="5" name="Picture 2" descr="Support Vector Machines. Explanation of SVM algorithm… | by Jyothi  Panuganti | Medium">
            <a:extLst>
              <a:ext uri="{FF2B5EF4-FFF2-40B4-BE49-F238E27FC236}">
                <a16:creationId xmlns:a16="http://schemas.microsoft.com/office/drawing/2014/main" id="{938CAEE3-79CA-DBC8-FCD6-C63FCC37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50" y="2889888"/>
            <a:ext cx="2031023" cy="24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upport Vector Machines. Explanation of SVM algorithm… | by Jyothi  Panuganti | Medium">
            <a:extLst>
              <a:ext uri="{FF2B5EF4-FFF2-40B4-BE49-F238E27FC236}">
                <a16:creationId xmlns:a16="http://schemas.microsoft.com/office/drawing/2014/main" id="{151B2F17-5E69-CC98-F7FF-4800B335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86" y="2889888"/>
            <a:ext cx="1865384" cy="24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0ECC3-53C0-B220-980F-6A1B3D1DD2CF}"/>
              </a:ext>
            </a:extLst>
          </p:cNvPr>
          <p:cNvSpPr txBox="1"/>
          <p:nvPr/>
        </p:nvSpPr>
        <p:spPr>
          <a:xfrm>
            <a:off x="5666886" y="5353361"/>
            <a:ext cx="218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Vladimir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Vapnik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 </a:t>
            </a:r>
            <a:endParaRPr lang="ko-KR" altLang="en-US" dirty="0"/>
          </a:p>
        </p:txBody>
      </p:sp>
      <p:pic>
        <p:nvPicPr>
          <p:cNvPr id="8" name="Picture 6" descr="서포트 벡터 머신 - 위키백과, 우리 모두의 백과사전">
            <a:extLst>
              <a:ext uri="{FF2B5EF4-FFF2-40B4-BE49-F238E27FC236}">
                <a16:creationId xmlns:a16="http://schemas.microsoft.com/office/drawing/2014/main" id="{4E3D78AE-9656-6FE7-9DD6-2EA09FFC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64" y="2714569"/>
            <a:ext cx="3312368" cy="35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EA63AA-A71F-8BD0-EB0E-006A6B26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9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머신 러닝] 앙상블 (Ensemble) 방법의 이해">
            <a:extLst>
              <a:ext uri="{FF2B5EF4-FFF2-40B4-BE49-F238E27FC236}">
                <a16:creationId xmlns:a16="http://schemas.microsoft.com/office/drawing/2014/main" id="{EAC3D3BD-1D26-6466-5FEC-44F18EC4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0"/>
            <a:ext cx="895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90797-FAC0-DC35-4E24-FE73A43C6669}"/>
              </a:ext>
            </a:extLst>
          </p:cNvPr>
          <p:cNvSpPr txBox="1"/>
          <p:nvPr/>
        </p:nvSpPr>
        <p:spPr>
          <a:xfrm>
            <a:off x="307655" y="207388"/>
            <a:ext cx="3073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다 약하니까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그냥 모여서 같이해보자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앙상블 모델이 각광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622468-5A53-64C8-913C-4BC28840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6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3CCEB-6028-4627-615E-FA38423D8EE6}"/>
              </a:ext>
            </a:extLst>
          </p:cNvPr>
          <p:cNvSpPr txBox="1"/>
          <p:nvPr/>
        </p:nvSpPr>
        <p:spPr>
          <a:xfrm>
            <a:off x="307655" y="20738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인공 신경망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3" name="Picture 4" descr="Frank Rosenblatt - Wikipedia">
            <a:extLst>
              <a:ext uri="{FF2B5EF4-FFF2-40B4-BE49-F238E27FC236}">
                <a16:creationId xmlns:a16="http://schemas.microsoft.com/office/drawing/2014/main" id="{96AA7B1A-029A-4E49-8A6A-51D19B9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9" y="1654989"/>
            <a:ext cx="2544318" cy="33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75367-531C-C494-0D71-ACDCCB59BF95}"/>
              </a:ext>
            </a:extLst>
          </p:cNvPr>
          <p:cNvSpPr txBox="1"/>
          <p:nvPr/>
        </p:nvSpPr>
        <p:spPr>
          <a:xfrm>
            <a:off x="3521517" y="1654989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프랑크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로젠블랫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a고딕15" panose="02020600000000000000" pitchFamily="18" charset="-127"/>
              </a:rPr>
              <a:t>Frank Rosenblatt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a고딕15" panose="02020600000000000000" pitchFamily="18" charset="-127"/>
              </a:rPr>
              <a:t>(1928~1971)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" name="Picture 2" descr="PDF] The perceptron: a probabilistic model for information storage and  organization in the brain. | Semantic Scholar">
            <a:extLst>
              <a:ext uri="{FF2B5EF4-FFF2-40B4-BE49-F238E27FC236}">
                <a16:creationId xmlns:a16="http://schemas.microsoft.com/office/drawing/2014/main" id="{D7127FFC-73D0-839A-F3A1-44780682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93" y="1654989"/>
            <a:ext cx="4044462" cy="12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26D075E-0860-4606-894A-4338A141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73" y="3309549"/>
            <a:ext cx="5996354" cy="211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CC253-0516-08C2-281C-3F2D8465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5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9A03A-1888-6A74-43A2-60A4BC9B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B42B0-42F8-04CA-5024-EFC4AC19B9C9}"/>
              </a:ext>
            </a:extLst>
          </p:cNvPr>
          <p:cNvSpPr txBox="1"/>
          <p:nvPr/>
        </p:nvSpPr>
        <p:spPr>
          <a:xfrm>
            <a:off x="1949218" y="861911"/>
            <a:ext cx="7614355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15" b="1" dirty="0" err="1"/>
              <a:t>역전파</a:t>
            </a:r>
            <a:r>
              <a:rPr lang="ko-KR" altLang="en-US" sz="2215" b="1" dirty="0"/>
              <a:t> 알고리즘 </a:t>
            </a:r>
            <a:r>
              <a:rPr lang="en-US" altLang="ko-KR" sz="2215" b="1" dirty="0"/>
              <a:t>(back-propagation)</a:t>
            </a:r>
            <a:endParaRPr lang="ko-KR" altLang="en-US" sz="2215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ED9D8-8A21-4603-3538-E29529E14A82}"/>
              </a:ext>
            </a:extLst>
          </p:cNvPr>
          <p:cNvSpPr txBox="1"/>
          <p:nvPr/>
        </p:nvSpPr>
        <p:spPr>
          <a:xfrm>
            <a:off x="2026716" y="1348177"/>
            <a:ext cx="8242146" cy="650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92" dirty="0">
                <a:latin typeface="+mn-ea"/>
              </a:rPr>
              <a:t>1986</a:t>
            </a:r>
            <a:r>
              <a:rPr lang="ko-KR" altLang="en-US" sz="1292" dirty="0">
                <a:latin typeface="+mn-ea"/>
              </a:rPr>
              <a:t>년 </a:t>
            </a:r>
            <a:r>
              <a:rPr lang="ko-KR" altLang="en-US" sz="1292" dirty="0" err="1">
                <a:latin typeface="+mn-ea"/>
              </a:rPr>
              <a:t>데이비드</a:t>
            </a:r>
            <a:r>
              <a:rPr lang="ko-KR" altLang="en-US" sz="1292" dirty="0">
                <a:latin typeface="+mn-ea"/>
              </a:rPr>
              <a:t> </a:t>
            </a:r>
            <a:r>
              <a:rPr lang="ko-KR" altLang="en-US" sz="1292" dirty="0" err="1">
                <a:latin typeface="+mn-ea"/>
              </a:rPr>
              <a:t>러멜하트</a:t>
            </a:r>
            <a:r>
              <a:rPr lang="en-US" altLang="ko-KR" sz="1292" dirty="0">
                <a:latin typeface="+mn-ea"/>
              </a:rPr>
              <a:t>(David </a:t>
            </a:r>
            <a:r>
              <a:rPr lang="en-US" altLang="ko-KR" sz="1292" dirty="0" err="1">
                <a:latin typeface="+mn-ea"/>
              </a:rPr>
              <a:t>Rumelhart</a:t>
            </a:r>
            <a:r>
              <a:rPr lang="en-US" altLang="ko-KR" sz="1292" dirty="0">
                <a:latin typeface="+mn-ea"/>
              </a:rPr>
              <a:t>), </a:t>
            </a:r>
            <a:r>
              <a:rPr lang="ko-KR" altLang="en-US" sz="1292" dirty="0" err="1">
                <a:latin typeface="+mn-ea"/>
              </a:rPr>
              <a:t>제프리</a:t>
            </a:r>
            <a:r>
              <a:rPr lang="ko-KR" altLang="en-US" sz="1292" dirty="0">
                <a:latin typeface="+mn-ea"/>
              </a:rPr>
              <a:t> 힌튼</a:t>
            </a:r>
            <a:r>
              <a:rPr lang="en-US" altLang="ko-KR" sz="1292" dirty="0">
                <a:latin typeface="+mn-ea"/>
              </a:rPr>
              <a:t>(Geoffrey Hinton), </a:t>
            </a:r>
            <a:r>
              <a:rPr lang="ko-KR" altLang="en-US" sz="1292" dirty="0" err="1">
                <a:latin typeface="+mn-ea"/>
              </a:rPr>
              <a:t>로날드</a:t>
            </a:r>
            <a:r>
              <a:rPr lang="ko-KR" altLang="en-US" sz="1292" dirty="0">
                <a:latin typeface="+mn-ea"/>
              </a:rPr>
              <a:t> </a:t>
            </a:r>
            <a:r>
              <a:rPr lang="ko-KR" altLang="en-US" sz="1292" dirty="0" err="1">
                <a:latin typeface="+mn-ea"/>
              </a:rPr>
              <a:t>윌리엄스</a:t>
            </a:r>
            <a:r>
              <a:rPr lang="en-US" altLang="ko-KR" sz="1292" dirty="0">
                <a:latin typeface="+mn-ea"/>
              </a:rPr>
              <a:t>(Ronald Williams)</a:t>
            </a:r>
            <a:r>
              <a:rPr lang="ko-KR" altLang="en-US" sz="1292" dirty="0">
                <a:latin typeface="+mn-ea"/>
              </a:rPr>
              <a:t>가 </a:t>
            </a:r>
            <a:r>
              <a:rPr lang="en-US" altLang="ko-KR" sz="1292" dirty="0">
                <a:latin typeface="+mn-ea"/>
              </a:rPr>
              <a:t>“Learning representations by back-propagating errors”</a:t>
            </a:r>
            <a:r>
              <a:rPr lang="ko-KR" altLang="en-US" sz="1292" dirty="0">
                <a:latin typeface="+mn-ea"/>
              </a:rPr>
              <a:t>라는 논문을 </a:t>
            </a:r>
            <a:r>
              <a:rPr lang="ko-KR" altLang="en-US" sz="1292" dirty="0" err="1">
                <a:latin typeface="+mn-ea"/>
              </a:rPr>
              <a:t>네이처지에</a:t>
            </a:r>
            <a:r>
              <a:rPr lang="ko-KR" altLang="en-US" sz="1292" dirty="0">
                <a:latin typeface="+mn-ea"/>
              </a:rPr>
              <a:t> 발표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419085-9021-91A2-E133-02596E86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83" y="2539078"/>
            <a:ext cx="6012160" cy="27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EF7D3-85FA-ECF7-8BF8-B5D6B502E9C2}"/>
              </a:ext>
            </a:extLst>
          </p:cNvPr>
          <p:cNvSpPr txBox="1"/>
          <p:nvPr/>
        </p:nvSpPr>
        <p:spPr>
          <a:xfrm>
            <a:off x="2734228" y="5340577"/>
            <a:ext cx="6912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https://towardsdatascience.com/towards-geometric-deep-learning-ii-the-perceptron-affair-fafa61b5c40a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0445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ABC887-922D-C369-21F6-02D61358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02E1-005C-4930-A00A-2E4AC2FE3D75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DDF3B2-058C-480A-6133-11C2550F8C8C}"/>
              </a:ext>
            </a:extLst>
          </p:cNvPr>
          <p:cNvGrpSpPr/>
          <p:nvPr/>
        </p:nvGrpSpPr>
        <p:grpSpPr>
          <a:xfrm>
            <a:off x="3132818" y="1495742"/>
            <a:ext cx="6017119" cy="4510475"/>
            <a:chOff x="3174382" y="1470272"/>
            <a:chExt cx="5997293" cy="4495613"/>
          </a:xfrm>
        </p:grpSpPr>
        <p:pic>
          <p:nvPicPr>
            <p:cNvPr id="4" name="Picture 2" descr="ê´ë ¨ ì´ë¯¸ì§">
              <a:extLst>
                <a:ext uri="{FF2B5EF4-FFF2-40B4-BE49-F238E27FC236}">
                  <a16:creationId xmlns:a16="http://schemas.microsoft.com/office/drawing/2014/main" id="{29482DE1-0049-7F50-E105-BE44340AA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382" y="2177236"/>
              <a:ext cx="5615580" cy="3157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1975793-86A0-B396-082A-38BDB3C3BBBD}"/>
                </a:ext>
              </a:extLst>
            </p:cNvPr>
            <p:cNvCxnSpPr/>
            <p:nvPr/>
          </p:nvCxnSpPr>
          <p:spPr>
            <a:xfrm flipV="1">
              <a:off x="5978526" y="4932617"/>
              <a:ext cx="2630586" cy="103326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DC00DA4-81C1-255A-E6FC-7CFC4060F7F7}"/>
                </a:ext>
              </a:extLst>
            </p:cNvPr>
            <p:cNvCxnSpPr/>
            <p:nvPr/>
          </p:nvCxnSpPr>
          <p:spPr>
            <a:xfrm flipH="1" flipV="1">
              <a:off x="3576209" y="5162232"/>
              <a:ext cx="2405965" cy="80365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E1E375-F410-232F-4BF2-CB0CD7D083E9}"/>
                </a:ext>
              </a:extLst>
            </p:cNvPr>
            <p:cNvSpPr txBox="1"/>
            <p:nvPr/>
          </p:nvSpPr>
          <p:spPr>
            <a:xfrm>
              <a:off x="8782674" y="4814122"/>
              <a:ext cx="389001" cy="36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a</a:t>
              </a:r>
              <a:endParaRPr lang="ko-KR" altLang="en-US" sz="9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B86BC02-0ED9-B862-4AA5-FBB36B796FD6}"/>
                </a:ext>
              </a:extLst>
            </p:cNvPr>
            <p:cNvCxnSpPr/>
            <p:nvPr/>
          </p:nvCxnSpPr>
          <p:spPr>
            <a:xfrm flipH="1" flipV="1">
              <a:off x="5978527" y="1603200"/>
              <a:ext cx="1" cy="436268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DF113-098F-9A2F-75CC-A6A6C6610F02}"/>
                </a:ext>
              </a:extLst>
            </p:cNvPr>
            <p:cNvSpPr txBox="1"/>
            <p:nvPr/>
          </p:nvSpPr>
          <p:spPr>
            <a:xfrm>
              <a:off x="6144804" y="1603203"/>
              <a:ext cx="1030516" cy="36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모델오류</a:t>
              </a:r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45FDD8A-ADE9-8378-4A0B-D88F30638C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2" t="29122"/>
            <a:stretch/>
          </p:blipFill>
          <p:spPr bwMode="auto">
            <a:xfrm>
              <a:off x="7028081" y="1470272"/>
              <a:ext cx="1907591" cy="651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A9CEC1-D871-923C-B4C3-B51F017ED649}"/>
                </a:ext>
              </a:extLst>
            </p:cNvPr>
            <p:cNvSpPr txBox="1"/>
            <p:nvPr/>
          </p:nvSpPr>
          <p:spPr>
            <a:xfrm>
              <a:off x="3227659" y="4932617"/>
              <a:ext cx="404336" cy="36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b</a:t>
              </a:r>
              <a:endParaRPr lang="ko-KR" altLang="en-US" sz="9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41DE7D-B039-2B0D-8F6F-385A6292A7FB}"/>
              </a:ext>
            </a:extLst>
          </p:cNvPr>
          <p:cNvSpPr txBox="1"/>
          <p:nvPr/>
        </p:nvSpPr>
        <p:spPr>
          <a:xfrm>
            <a:off x="307655" y="207388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인공신경망을 이용하면 원하는 모델을 학습시킬 수 있다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C1131-994A-3471-DDC2-76A14394A68C}"/>
              </a:ext>
            </a:extLst>
          </p:cNvPr>
          <p:cNvSpPr txBox="1"/>
          <p:nvPr/>
        </p:nvSpPr>
        <p:spPr>
          <a:xfrm>
            <a:off x="600364" y="831426"/>
            <a:ext cx="511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https://kloud80.github.io/bvlecture/01NN.html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1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F5C5E1-D064-7A99-21D8-343553A9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8" y="294297"/>
            <a:ext cx="2386294" cy="313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7FAB0-DA7F-BF2C-CF92-FC6C1E081CFD}"/>
              </a:ext>
            </a:extLst>
          </p:cNvPr>
          <p:cNvSpPr txBox="1"/>
          <p:nvPr/>
        </p:nvSpPr>
        <p:spPr>
          <a:xfrm>
            <a:off x="3320434" y="473889"/>
            <a:ext cx="2351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앨런 튜링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Mathison Turing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a고딕15" panose="02020600000000000000" pitchFamily="18" charset="-127"/>
              </a:rPr>
              <a:t>(1912~1954)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D8EDA-7726-331B-8A2A-EB97EEDDD86A}"/>
              </a:ext>
            </a:extLst>
          </p:cNvPr>
          <p:cNvSpPr txBox="1"/>
          <p:nvPr/>
        </p:nvSpPr>
        <p:spPr>
          <a:xfrm>
            <a:off x="630816" y="3798788"/>
            <a:ext cx="7277954" cy="253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컴퓨터 과학의 아버지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튜링머신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(1936)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제안하여 계산 가능한 컴퓨터 이론을 만듦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튜링 테스트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(1950)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제안하여 기계가 생각할 수 있는가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?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실험적으로 검증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  사람과 기계가 텍스트로만 대화했을 때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  인간 심판이 어느 쪽이 인간인지 구별하지 못하면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   →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그 기계는 지능을 가졌다고 본다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9493A9-CFE6-7F0F-701C-52F11EFF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69727"/>
            <a:ext cx="4905375" cy="275927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0B887F-662E-1C59-B831-BA6A02A7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3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0DE83D-2220-FE6D-B7E6-B511A443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202E1-005C-4930-A00A-2E4AC2FE3D7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890FE-ECEE-9D39-495E-29A86AE2E01F}"/>
              </a:ext>
            </a:extLst>
          </p:cNvPr>
          <p:cNvSpPr txBox="1"/>
          <p:nvPr/>
        </p:nvSpPr>
        <p:spPr>
          <a:xfrm>
            <a:off x="3488951" y="1948411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/>
              <a:t>입력층</a:t>
            </a:r>
            <a:endParaRPr lang="ko-KR" altLang="en-US" sz="1662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882E1-D39C-547A-2758-B007A70077C9}"/>
              </a:ext>
            </a:extLst>
          </p:cNvPr>
          <p:cNvSpPr txBox="1"/>
          <p:nvPr/>
        </p:nvSpPr>
        <p:spPr>
          <a:xfrm>
            <a:off x="5718626" y="1948411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/>
              <a:t>은닉층</a:t>
            </a:r>
            <a:endParaRPr lang="ko-KR" altLang="en-US" sz="166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A8763-BB92-3F59-B788-6A8547667599}"/>
              </a:ext>
            </a:extLst>
          </p:cNvPr>
          <p:cNvSpPr txBox="1"/>
          <p:nvPr/>
        </p:nvSpPr>
        <p:spPr>
          <a:xfrm>
            <a:off x="7896889" y="1947881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 dirty="0" err="1"/>
              <a:t>출력층</a:t>
            </a:r>
            <a:endParaRPr lang="ko-KR" altLang="en-US" sz="16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1548E-2B01-C09E-B73F-555C16C6643F}"/>
              </a:ext>
            </a:extLst>
          </p:cNvPr>
          <p:cNvSpPr txBox="1"/>
          <p:nvPr/>
        </p:nvSpPr>
        <p:spPr>
          <a:xfrm>
            <a:off x="3384795" y="2263137"/>
            <a:ext cx="103175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92" dirty="0"/>
              <a:t>Input Layer</a:t>
            </a:r>
            <a:endParaRPr lang="ko-KR" altLang="en-US" sz="1292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A3D51-24AE-04C2-71C0-7D671242B343}"/>
              </a:ext>
            </a:extLst>
          </p:cNvPr>
          <p:cNvSpPr txBox="1"/>
          <p:nvPr/>
        </p:nvSpPr>
        <p:spPr>
          <a:xfrm>
            <a:off x="5578269" y="2263137"/>
            <a:ext cx="118083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92" dirty="0"/>
              <a:t>Hidden Layer</a:t>
            </a:r>
            <a:endParaRPr lang="ko-KR" altLang="en-US" sz="1292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7D7A4-2C7E-1A4F-1CDE-7761B4C11151}"/>
              </a:ext>
            </a:extLst>
          </p:cNvPr>
          <p:cNvSpPr txBox="1"/>
          <p:nvPr/>
        </p:nvSpPr>
        <p:spPr>
          <a:xfrm>
            <a:off x="7705274" y="2262607"/>
            <a:ext cx="117282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92" dirty="0"/>
              <a:t>Output Layer</a:t>
            </a:r>
            <a:endParaRPr lang="ko-KR" altLang="en-US" sz="1292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2982A2-ABEC-34C5-4487-AA61CFC7277A}"/>
              </a:ext>
            </a:extLst>
          </p:cNvPr>
          <p:cNvSpPr/>
          <p:nvPr/>
        </p:nvSpPr>
        <p:spPr>
          <a:xfrm>
            <a:off x="3357492" y="2986993"/>
            <a:ext cx="759940" cy="75994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X[0]</a:t>
            </a:r>
            <a:endParaRPr lang="ko-KR" altLang="en-US" sz="1662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A79730-1532-F3B9-466A-96E107993ECC}"/>
              </a:ext>
            </a:extLst>
          </p:cNvPr>
          <p:cNvSpPr/>
          <p:nvPr/>
        </p:nvSpPr>
        <p:spPr>
          <a:xfrm>
            <a:off x="3362198" y="4553466"/>
            <a:ext cx="759940" cy="75994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X[1]</a:t>
            </a:r>
            <a:endParaRPr lang="ko-KR" altLang="en-US" sz="1662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E739D2-8A55-BE59-AADA-23A756507553}"/>
              </a:ext>
            </a:extLst>
          </p:cNvPr>
          <p:cNvSpPr/>
          <p:nvPr/>
        </p:nvSpPr>
        <p:spPr>
          <a:xfrm>
            <a:off x="5591873" y="2986993"/>
            <a:ext cx="759940" cy="75994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sz="1015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5FED23-8E5A-6098-4793-A43DB7CF644D}"/>
              </a:ext>
            </a:extLst>
          </p:cNvPr>
          <p:cNvSpPr/>
          <p:nvPr/>
        </p:nvSpPr>
        <p:spPr>
          <a:xfrm>
            <a:off x="5596580" y="4553466"/>
            <a:ext cx="759940" cy="75994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sz="1015" dirty="0">
              <a:solidFill>
                <a:prstClr val="black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EA7B92-079A-3B1F-1D37-1CDA224E62D8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5971843" y="2986993"/>
            <a:ext cx="0" cy="75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8AC45A-97C9-1697-5913-0BDBBD8EE8F1}"/>
              </a:ext>
            </a:extLst>
          </p:cNvPr>
          <p:cNvCxnSpPr>
            <a:stCxn id="12" idx="0"/>
            <a:endCxn id="12" idx="4"/>
          </p:cNvCxnSpPr>
          <p:nvPr/>
        </p:nvCxnSpPr>
        <p:spPr>
          <a:xfrm>
            <a:off x="5976550" y="4553466"/>
            <a:ext cx="0" cy="75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DB2914-1425-1353-841F-97B38497447A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4117431" y="3366963"/>
            <a:ext cx="1474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358468-8DE3-9373-F173-B2BCC163701E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4122139" y="3366963"/>
            <a:ext cx="1469735" cy="1566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0F32FE-FADF-1E45-131D-0EB528E5FC4C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4117432" y="3366963"/>
            <a:ext cx="1479149" cy="1566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0F97E48-69EA-B952-DF83-3E96058CE7FD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4122138" y="4933436"/>
            <a:ext cx="1474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BC5342F-C80C-A3DA-ACD6-91D8949E3DF5}"/>
              </a:ext>
            </a:extLst>
          </p:cNvPr>
          <p:cNvSpPr/>
          <p:nvPr/>
        </p:nvSpPr>
        <p:spPr>
          <a:xfrm>
            <a:off x="7819885" y="3746933"/>
            <a:ext cx="759940" cy="75994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sz="1662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6908D53-2473-41CA-85BC-11B233C4D3A9}"/>
              </a:ext>
            </a:extLst>
          </p:cNvPr>
          <p:cNvCxnSpPr>
            <a:stCxn id="19" idx="0"/>
            <a:endCxn id="19" idx="4"/>
          </p:cNvCxnSpPr>
          <p:nvPr/>
        </p:nvCxnSpPr>
        <p:spPr>
          <a:xfrm>
            <a:off x="8199855" y="3746933"/>
            <a:ext cx="0" cy="75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CB2038-A7B2-AB92-5C96-0A331B3EEE98}"/>
              </a:ext>
            </a:extLst>
          </p:cNvPr>
          <p:cNvSpPr txBox="1"/>
          <p:nvPr/>
        </p:nvSpPr>
        <p:spPr>
          <a:xfrm>
            <a:off x="8135790" y="3925834"/>
            <a:ext cx="474810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2" dirty="0" err="1"/>
              <a:t>Y</a:t>
            </a:r>
            <a:r>
              <a:rPr lang="en-US" altLang="ko-KR" sz="923" dirty="0" err="1"/>
              <a:t>hat</a:t>
            </a:r>
            <a:endParaRPr lang="en-US" altLang="ko-KR" sz="923" dirty="0"/>
          </a:p>
          <a:p>
            <a:pPr algn="ctr"/>
            <a:r>
              <a:rPr lang="en-US" altLang="ko-KR" sz="1108" dirty="0"/>
              <a:t>[0]</a:t>
            </a:r>
            <a:endParaRPr lang="ko-KR" altLang="en-US" sz="1108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11BBE27-6955-C77B-83BC-016B104A70AF}"/>
              </a:ext>
            </a:extLst>
          </p:cNvPr>
          <p:cNvCxnSpPr>
            <a:stCxn id="11" idx="6"/>
            <a:endCxn id="19" idx="2"/>
          </p:cNvCxnSpPr>
          <p:nvPr/>
        </p:nvCxnSpPr>
        <p:spPr>
          <a:xfrm>
            <a:off x="6351813" y="3366963"/>
            <a:ext cx="1468073" cy="759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F7442A-1768-0A2E-89E8-A7CDEFE9086E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flipV="1">
            <a:off x="6356520" y="4126903"/>
            <a:ext cx="1463366" cy="806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6DD3C8-3A74-3220-5015-B438FA8E2524}"/>
              </a:ext>
            </a:extLst>
          </p:cNvPr>
          <p:cNvSpPr txBox="1"/>
          <p:nvPr/>
        </p:nvSpPr>
        <p:spPr>
          <a:xfrm>
            <a:off x="4401734" y="3125477"/>
            <a:ext cx="925253" cy="248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W1[0,0] 0.07</a:t>
            </a:r>
            <a:endParaRPr lang="ko-KR" altLang="en-US" sz="101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A0E3C-92B5-B751-3BC2-F9F9BD2A9FC0}"/>
              </a:ext>
            </a:extLst>
          </p:cNvPr>
          <p:cNvSpPr txBox="1"/>
          <p:nvPr/>
        </p:nvSpPr>
        <p:spPr>
          <a:xfrm>
            <a:off x="3971572" y="3760159"/>
            <a:ext cx="92525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W1[0,1] 0.09</a:t>
            </a:r>
            <a:endParaRPr lang="ko-KR" altLang="en-US" sz="101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D4419-8727-E93D-4E33-714CFAF74255}"/>
              </a:ext>
            </a:extLst>
          </p:cNvPr>
          <p:cNvSpPr txBox="1"/>
          <p:nvPr/>
        </p:nvSpPr>
        <p:spPr>
          <a:xfrm>
            <a:off x="3982492" y="4265387"/>
            <a:ext cx="925253" cy="248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W1[1,0] 0.01</a:t>
            </a:r>
            <a:endParaRPr lang="ko-KR" altLang="en-US" sz="101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A8C70-2E84-06A3-082B-942B609B998F}"/>
              </a:ext>
            </a:extLst>
          </p:cNvPr>
          <p:cNvSpPr txBox="1"/>
          <p:nvPr/>
        </p:nvSpPr>
        <p:spPr>
          <a:xfrm>
            <a:off x="4388014" y="4933436"/>
            <a:ext cx="92525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W1[1,1] 0.02</a:t>
            </a:r>
            <a:endParaRPr lang="ko-KR" altLang="en-US" sz="1015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E3E7C-C18A-876B-948E-7F3724C09B3E}"/>
              </a:ext>
            </a:extLst>
          </p:cNvPr>
          <p:cNvSpPr txBox="1"/>
          <p:nvPr/>
        </p:nvSpPr>
        <p:spPr>
          <a:xfrm>
            <a:off x="5017436" y="2479632"/>
            <a:ext cx="877163" cy="2485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B1[0,0] 0.04</a:t>
            </a:r>
            <a:endParaRPr lang="ko-KR" altLang="en-US" sz="1015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62A7814-33C5-0433-0D2E-08F439AB48DE}"/>
              </a:ext>
            </a:extLst>
          </p:cNvPr>
          <p:cNvCxnSpPr>
            <a:stCxn id="28" idx="2"/>
            <a:endCxn id="11" idx="1"/>
          </p:cNvCxnSpPr>
          <p:nvPr/>
        </p:nvCxnSpPr>
        <p:spPr>
          <a:xfrm>
            <a:off x="5456018" y="2728162"/>
            <a:ext cx="247146" cy="370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AC0410-F253-9DA1-6D61-205A689A518B}"/>
              </a:ext>
            </a:extLst>
          </p:cNvPr>
          <p:cNvSpPr txBox="1"/>
          <p:nvPr/>
        </p:nvSpPr>
        <p:spPr>
          <a:xfrm>
            <a:off x="5136145" y="5579282"/>
            <a:ext cx="87716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B1[1,0] 0.09</a:t>
            </a:r>
            <a:endParaRPr lang="ko-KR" altLang="en-US" sz="1015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E6E8127-57FD-E1D1-DB69-C8E2C25C5CFC}"/>
              </a:ext>
            </a:extLst>
          </p:cNvPr>
          <p:cNvCxnSpPr>
            <a:stCxn id="30" idx="0"/>
            <a:endCxn id="12" idx="3"/>
          </p:cNvCxnSpPr>
          <p:nvPr/>
        </p:nvCxnSpPr>
        <p:spPr>
          <a:xfrm flipV="1">
            <a:off x="5574727" y="5202115"/>
            <a:ext cx="133144" cy="377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395760-BC9D-25B0-FF79-09B08A858C65}"/>
              </a:ext>
            </a:extLst>
          </p:cNvPr>
          <p:cNvSpPr txBox="1"/>
          <p:nvPr/>
        </p:nvSpPr>
        <p:spPr>
          <a:xfrm>
            <a:off x="7655085" y="3080793"/>
            <a:ext cx="87716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B2[0,0] 0.06</a:t>
            </a:r>
            <a:endParaRPr lang="ko-KR" altLang="en-US" sz="1015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9703FEE-C3E3-9BDE-31D3-94B233DD32A2}"/>
              </a:ext>
            </a:extLst>
          </p:cNvPr>
          <p:cNvCxnSpPr>
            <a:stCxn id="32" idx="2"/>
            <a:endCxn id="19" idx="1"/>
          </p:cNvCxnSpPr>
          <p:nvPr/>
        </p:nvCxnSpPr>
        <p:spPr>
          <a:xfrm flipH="1">
            <a:off x="7931176" y="3329323"/>
            <a:ext cx="162491" cy="528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980688-88FF-96A0-B9D5-0B4A34BC7008}"/>
              </a:ext>
            </a:extLst>
          </p:cNvPr>
          <p:cNvSpPr txBox="1"/>
          <p:nvPr/>
        </p:nvSpPr>
        <p:spPr>
          <a:xfrm>
            <a:off x="5545405" y="3119931"/>
            <a:ext cx="50774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Z1</a:t>
            </a:r>
          </a:p>
          <a:p>
            <a:pPr algn="ctr"/>
            <a:r>
              <a:rPr lang="en-US" altLang="ko-KR" sz="1108" dirty="0"/>
              <a:t>[0]</a:t>
            </a:r>
            <a:endParaRPr lang="ko-KR" altLang="en-US" sz="1108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EA586-136B-971F-6B00-648521CBB1BF}"/>
              </a:ext>
            </a:extLst>
          </p:cNvPr>
          <p:cNvSpPr txBox="1"/>
          <p:nvPr/>
        </p:nvSpPr>
        <p:spPr>
          <a:xfrm>
            <a:off x="5522538" y="4675037"/>
            <a:ext cx="50774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Z1</a:t>
            </a:r>
          </a:p>
          <a:p>
            <a:pPr algn="ctr"/>
            <a:r>
              <a:rPr lang="en-US" altLang="ko-KR" sz="1108" dirty="0"/>
              <a:t>[1]</a:t>
            </a:r>
            <a:endParaRPr lang="ko-KR" altLang="en-US" sz="1108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1D7E82-A735-948B-E4A5-1FA8B54A58BC}"/>
              </a:ext>
            </a:extLst>
          </p:cNvPr>
          <p:cNvSpPr txBox="1"/>
          <p:nvPr/>
        </p:nvSpPr>
        <p:spPr>
          <a:xfrm>
            <a:off x="5873197" y="3119931"/>
            <a:ext cx="50774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H</a:t>
            </a:r>
          </a:p>
          <a:p>
            <a:pPr algn="ctr"/>
            <a:r>
              <a:rPr lang="en-US" altLang="ko-KR" sz="1108" dirty="0"/>
              <a:t>[0]</a:t>
            </a:r>
            <a:endParaRPr lang="ko-KR" altLang="en-US" sz="1108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1671C5-2830-6781-DF86-2DB6DB82BC27}"/>
              </a:ext>
            </a:extLst>
          </p:cNvPr>
          <p:cNvSpPr txBox="1"/>
          <p:nvPr/>
        </p:nvSpPr>
        <p:spPr>
          <a:xfrm>
            <a:off x="5850330" y="4675037"/>
            <a:ext cx="50774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H</a:t>
            </a:r>
          </a:p>
          <a:p>
            <a:pPr algn="ctr"/>
            <a:r>
              <a:rPr lang="en-US" altLang="ko-KR" sz="1108" dirty="0"/>
              <a:t>[1]</a:t>
            </a:r>
            <a:endParaRPr lang="ko-KR" altLang="en-US" sz="1108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165EC1-62D5-06C1-4471-A1E2494B6489}"/>
              </a:ext>
            </a:extLst>
          </p:cNvPr>
          <p:cNvSpPr txBox="1"/>
          <p:nvPr/>
        </p:nvSpPr>
        <p:spPr>
          <a:xfrm>
            <a:off x="6575303" y="3368117"/>
            <a:ext cx="92525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W2[0,0] 0.07</a:t>
            </a:r>
            <a:endParaRPr lang="ko-KR" altLang="en-US" sz="1015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F51C0A-97CE-A01F-B043-0289C7D54F93}"/>
              </a:ext>
            </a:extLst>
          </p:cNvPr>
          <p:cNvSpPr txBox="1"/>
          <p:nvPr/>
        </p:nvSpPr>
        <p:spPr>
          <a:xfrm>
            <a:off x="6637017" y="4718478"/>
            <a:ext cx="92525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5" dirty="0"/>
              <a:t>W2[1,0] 0.05</a:t>
            </a:r>
            <a:endParaRPr lang="ko-KR" altLang="en-US" sz="1015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F394A-892A-EA1B-2B3E-07B413752416}"/>
              </a:ext>
            </a:extLst>
          </p:cNvPr>
          <p:cNvSpPr txBox="1"/>
          <p:nvPr/>
        </p:nvSpPr>
        <p:spPr>
          <a:xfrm>
            <a:off x="7770707" y="3917559"/>
            <a:ext cx="50774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Z2</a:t>
            </a:r>
          </a:p>
          <a:p>
            <a:pPr algn="ctr"/>
            <a:r>
              <a:rPr lang="en-US" altLang="ko-KR" sz="1108" dirty="0"/>
              <a:t>[0]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2FC4FE-32B6-1EAD-C653-D3E130026A33}"/>
              </a:ext>
            </a:extLst>
          </p:cNvPr>
          <p:cNvSpPr txBox="1"/>
          <p:nvPr/>
        </p:nvSpPr>
        <p:spPr>
          <a:xfrm>
            <a:off x="9160057" y="3866687"/>
            <a:ext cx="349776" cy="51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2" dirty="0"/>
              <a:t>Y</a:t>
            </a:r>
            <a:endParaRPr lang="en-US" altLang="ko-KR" sz="923" dirty="0"/>
          </a:p>
          <a:p>
            <a:pPr algn="ctr"/>
            <a:r>
              <a:rPr lang="en-US" altLang="ko-KR" sz="1108" dirty="0"/>
              <a:t>[0]</a:t>
            </a:r>
            <a:endParaRPr lang="ko-KR" altLang="en-US" sz="1108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40A0D20-2BDC-72CD-7803-25E92E15FFA3}"/>
              </a:ext>
            </a:extLst>
          </p:cNvPr>
          <p:cNvCxnSpPr>
            <a:stCxn id="19" idx="6"/>
            <a:endCxn id="41" idx="1"/>
          </p:cNvCxnSpPr>
          <p:nvPr/>
        </p:nvCxnSpPr>
        <p:spPr>
          <a:xfrm flipV="1">
            <a:off x="8579825" y="4125989"/>
            <a:ext cx="580232" cy="9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C6EBA407-F177-1FF8-A4C6-9A812261143C}"/>
              </a:ext>
            </a:extLst>
          </p:cNvPr>
          <p:cNvGraphicFramePr>
            <a:graphicFrameLocks noGrp="1"/>
          </p:cNvGraphicFramePr>
          <p:nvPr/>
        </p:nvGraphicFramePr>
        <p:xfrm>
          <a:off x="2055416" y="3210790"/>
          <a:ext cx="1215808" cy="34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84406" marR="84406" marT="42203" marB="4220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D526596-88F9-08F7-DB64-45208C382F29}"/>
              </a:ext>
            </a:extLst>
          </p:cNvPr>
          <p:cNvGraphicFramePr>
            <a:graphicFrameLocks noGrp="1"/>
          </p:cNvGraphicFramePr>
          <p:nvPr/>
        </p:nvGraphicFramePr>
        <p:xfrm>
          <a:off x="2055416" y="4764170"/>
          <a:ext cx="1215808" cy="34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84406" marR="84406" marT="42203" marB="4220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5545BC24-B0BA-1273-2BB2-588A73A28B04}"/>
              </a:ext>
            </a:extLst>
          </p:cNvPr>
          <p:cNvSpPr txBox="1"/>
          <p:nvPr/>
        </p:nvSpPr>
        <p:spPr>
          <a:xfrm>
            <a:off x="600364" y="831426"/>
            <a:ext cx="564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https://kloud80.github.io/bvlecture/NN_design.html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FEC980-8D56-0A61-344F-359FA4B5D6F7}"/>
              </a:ext>
            </a:extLst>
          </p:cNvPr>
          <p:cNvSpPr txBox="1"/>
          <p:nvPr/>
        </p:nvSpPr>
        <p:spPr>
          <a:xfrm>
            <a:off x="307655" y="207388"/>
            <a:ext cx="903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인공신경망은 레고 블록처럼 마음대로 조립해서 다양한 문제를 해결 가능</a:t>
            </a:r>
          </a:p>
        </p:txBody>
      </p:sp>
    </p:spTree>
    <p:extLst>
      <p:ext uri="{BB962C8B-B14F-4D97-AF65-F5344CB8AC3E}">
        <p14:creationId xmlns:p14="http://schemas.microsoft.com/office/powerpoint/2010/main" val="428144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92" y="2320093"/>
            <a:ext cx="7596957" cy="384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47529" y="692697"/>
            <a:ext cx="824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심층신경망의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9407E-C2C8-4E32-8F61-685ACD4AC33A}"/>
              </a:ext>
            </a:extLst>
          </p:cNvPr>
          <p:cNvSpPr txBox="1"/>
          <p:nvPr/>
        </p:nvSpPr>
        <p:spPr>
          <a:xfrm>
            <a:off x="1958310" y="1196752"/>
            <a:ext cx="8242146" cy="948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92" dirty="0">
                <a:latin typeface="+mn-ea"/>
              </a:rPr>
              <a:t>네트워크가 깊어짐에 따라 학습시간이 너무 느리다</a:t>
            </a:r>
            <a:endParaRPr lang="en-US" altLang="ko-KR" sz="1292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92" dirty="0">
                <a:latin typeface="+mn-ea"/>
              </a:rPr>
              <a:t>Sigmoid</a:t>
            </a:r>
            <a:r>
              <a:rPr lang="ko-KR" altLang="en-US" sz="1292" dirty="0">
                <a:latin typeface="+mn-ea"/>
              </a:rPr>
              <a:t>함수가 극단치에서 변동성이 극히 작하 학습에서 </a:t>
            </a:r>
            <a:r>
              <a:rPr lang="en-US" altLang="ko-KR" sz="1292" dirty="0">
                <a:latin typeface="+mn-ea"/>
              </a:rPr>
              <a:t>Vanishing </a:t>
            </a:r>
            <a:r>
              <a:rPr lang="ko-KR" altLang="en-US" sz="1292" dirty="0">
                <a:latin typeface="+mn-ea"/>
              </a:rPr>
              <a:t>현상 발생</a:t>
            </a:r>
            <a:endParaRPr lang="en-US" altLang="ko-KR" sz="1292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92" dirty="0">
                <a:latin typeface="+mn-ea"/>
              </a:rPr>
              <a:t>초기 가중치로 인한 </a:t>
            </a:r>
            <a:r>
              <a:rPr lang="en-US" altLang="ko-KR" sz="1292" dirty="0">
                <a:latin typeface="+mn-ea"/>
              </a:rPr>
              <a:t>Local Optimal </a:t>
            </a:r>
            <a:r>
              <a:rPr lang="ko-KR" altLang="en-US" sz="1292" dirty="0">
                <a:latin typeface="+mn-ea"/>
              </a:rPr>
              <a:t>에 빠지거나 발산하는 문제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8E8E62-68C0-8D87-F5F5-6305EBFD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8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E5E7FD-1815-2AFA-78AE-22A11FAD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FED14-BDC7-8CC0-61A2-5D01A769A9F7}"/>
              </a:ext>
            </a:extLst>
          </p:cNvPr>
          <p:cNvSpPr txBox="1"/>
          <p:nvPr/>
        </p:nvSpPr>
        <p:spPr>
          <a:xfrm>
            <a:off x="438839" y="463972"/>
            <a:ext cx="3689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AlexNet</a:t>
            </a:r>
            <a:r>
              <a:rPr lang="en-US" altLang="ko-KR" sz="2400" b="1" dirty="0"/>
              <a:t> </a:t>
            </a:r>
            <a:r>
              <a:rPr lang="en-US" altLang="ko-KR" dirty="0"/>
              <a:t>(2012)</a:t>
            </a:r>
          </a:p>
          <a:p>
            <a:r>
              <a:rPr lang="en-US" altLang="ko-KR" b="1" dirty="0"/>
              <a:t>“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ImageNet Classification with </a:t>
            </a:r>
          </a:p>
          <a:p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Deep </a:t>
            </a:r>
            <a:r>
              <a:rPr lang="en-US" altLang="ko-KR" b="0" i="0" dirty="0" err="1">
                <a:solidFill>
                  <a:srgbClr val="4D5156"/>
                </a:solidFill>
                <a:effectLst/>
                <a:latin typeface="Apple SD Gothic Neo"/>
              </a:rPr>
              <a:t>Convilutional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 Neural Networks”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CC7ADF-F02D-91DE-F34F-05A7C248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650"/>
          <a:stretch/>
        </p:blipFill>
        <p:spPr>
          <a:xfrm>
            <a:off x="438839" y="2434491"/>
            <a:ext cx="1893441" cy="3670745"/>
          </a:xfrm>
          <a:prstGeom prst="rect">
            <a:avLst/>
          </a:prstGeom>
        </p:spPr>
      </p:pic>
      <p:pic>
        <p:nvPicPr>
          <p:cNvPr id="5122" name="Picture 2" descr="딥러닝 시대를 열다, AlexNet과 ImageNet">
            <a:extLst>
              <a:ext uri="{FF2B5EF4-FFF2-40B4-BE49-F238E27FC236}">
                <a16:creationId xmlns:a16="http://schemas.microsoft.com/office/drawing/2014/main" id="{A80011E0-7D86-DFB1-656C-DC87536C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53" y="2292140"/>
            <a:ext cx="3021512" cy="158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7C47DF-202B-B32F-3737-6040D66D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1CCEF4-B0A7-C184-88B6-1D14417E9D78}"/>
              </a:ext>
            </a:extLst>
          </p:cNvPr>
          <p:cNvSpPr txBox="1"/>
          <p:nvPr/>
        </p:nvSpPr>
        <p:spPr>
          <a:xfrm>
            <a:off x="3003826" y="1460077"/>
            <a:ext cx="6700937" cy="603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 b="1" dirty="0" err="1"/>
              <a:t>폴리곤</a:t>
            </a:r>
            <a:r>
              <a:rPr lang="ko-KR" altLang="en-US" sz="1662" b="1" dirty="0"/>
              <a:t> 단위 </a:t>
            </a:r>
            <a:r>
              <a:rPr lang="en-US" altLang="ko-KR" sz="1662" b="1" dirty="0"/>
              <a:t>FLOAT </a:t>
            </a:r>
            <a:r>
              <a:rPr lang="ko-KR" altLang="en-US" sz="1662" b="1" dirty="0"/>
              <a:t>연산 </a:t>
            </a:r>
            <a:r>
              <a:rPr lang="en-US" altLang="ko-KR" sz="1662" b="1" dirty="0"/>
              <a:t>&gt; Core </a:t>
            </a:r>
            <a:r>
              <a:rPr lang="ko-KR" altLang="en-US" sz="1662" b="1" dirty="0"/>
              <a:t>개수 늘리는 방향으로 발전</a:t>
            </a:r>
            <a:endParaRPr lang="en-US" altLang="ko-KR" sz="1662" b="1" dirty="0"/>
          </a:p>
          <a:p>
            <a:r>
              <a:rPr lang="en-US" altLang="ko-KR" sz="1662" b="1" dirty="0"/>
              <a:t>3d </a:t>
            </a:r>
            <a:r>
              <a:rPr lang="ko-KR" altLang="en-US" sz="1662" b="1" dirty="0" err="1"/>
              <a:t>폴리곤</a:t>
            </a:r>
            <a:r>
              <a:rPr lang="ko-KR" altLang="en-US" sz="1662" b="1" dirty="0"/>
              <a:t> 연산과 인공신경망 </a:t>
            </a:r>
            <a:r>
              <a:rPr lang="ko-KR" altLang="en-US" sz="1662" b="1" dirty="0" err="1"/>
              <a:t>편미분</a:t>
            </a:r>
            <a:r>
              <a:rPr lang="ko-KR" altLang="en-US" sz="1662" b="1" dirty="0"/>
              <a:t> 계산이 유사한 </a:t>
            </a:r>
            <a:r>
              <a:rPr lang="en-US" altLang="ko-KR" sz="1662" b="1" dirty="0"/>
              <a:t>float </a:t>
            </a:r>
            <a:r>
              <a:rPr lang="ko-KR" altLang="en-US" sz="1662" b="1" dirty="0"/>
              <a:t>연산 과정</a:t>
            </a:r>
          </a:p>
        </p:txBody>
      </p:sp>
      <p:pic>
        <p:nvPicPr>
          <p:cNvPr id="3" name="Picture 2" descr="CPU GPU ì°ì°ì ëí ì´ë¯¸ì§ ê²ìê²°ê³¼">
            <a:extLst>
              <a:ext uri="{FF2B5EF4-FFF2-40B4-BE49-F238E27FC236}">
                <a16:creationId xmlns:a16="http://schemas.microsoft.com/office/drawing/2014/main" id="{E5C4E06B-0DC3-DC6C-FCA0-15252F5C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11" y="2381578"/>
            <a:ext cx="6561124" cy="3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1F003-951D-2D10-F38A-D36227B90ABF}"/>
              </a:ext>
            </a:extLst>
          </p:cNvPr>
          <p:cNvSpPr txBox="1"/>
          <p:nvPr/>
        </p:nvSpPr>
        <p:spPr>
          <a:xfrm>
            <a:off x="2206198" y="937773"/>
            <a:ext cx="473078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/>
              <a:t>GPU &gt; CPU </a:t>
            </a:r>
            <a:r>
              <a:rPr lang="ko-KR" altLang="en-US" sz="1662" b="1" dirty="0"/>
              <a:t>연산속도가 높은 이유 </a:t>
            </a:r>
            <a:r>
              <a:rPr lang="en-US" altLang="ko-KR" sz="1662" b="1" dirty="0"/>
              <a:t>= </a:t>
            </a:r>
            <a:r>
              <a:rPr lang="ko-KR" altLang="en-US" sz="1662" b="1" dirty="0"/>
              <a:t>병렬 연산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82A728-6F6C-AA59-4982-F51A6D7B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5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A3149-F7EE-EFB5-5ED4-BA85C1AAD76F}"/>
              </a:ext>
            </a:extLst>
          </p:cNvPr>
          <p:cNvSpPr txBox="1"/>
          <p:nvPr/>
        </p:nvSpPr>
        <p:spPr>
          <a:xfrm>
            <a:off x="2390349" y="1617223"/>
            <a:ext cx="445102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/>
              <a:t>CPU(float32), GPU(float16), TPU(bfloat16)</a:t>
            </a:r>
            <a:endParaRPr lang="ko-KR" altLang="en-US" sz="1662" b="1" dirty="0"/>
          </a:p>
        </p:txBody>
      </p:sp>
      <p:pic>
        <p:nvPicPr>
          <p:cNvPr id="3" name="Picture 4" descr="이미지">
            <a:extLst>
              <a:ext uri="{FF2B5EF4-FFF2-40B4-BE49-F238E27FC236}">
                <a16:creationId xmlns:a16="http://schemas.microsoft.com/office/drawing/2014/main" id="{F39B9847-C1A0-5BEC-BF72-DC5DE7E51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0"/>
          <a:stretch/>
        </p:blipFill>
        <p:spPr bwMode="auto">
          <a:xfrm>
            <a:off x="2253926" y="2196932"/>
            <a:ext cx="7860323" cy="31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이미지">
            <a:extLst>
              <a:ext uri="{FF2B5EF4-FFF2-40B4-BE49-F238E27FC236}">
                <a16:creationId xmlns:a16="http://schemas.microsoft.com/office/drawing/2014/main" id="{35671CA3-3AA8-B4F3-B728-33A61C4EE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4" b="6207"/>
          <a:stretch/>
        </p:blipFill>
        <p:spPr bwMode="auto">
          <a:xfrm>
            <a:off x="2253926" y="2507015"/>
            <a:ext cx="7860323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이미지">
            <a:extLst>
              <a:ext uri="{FF2B5EF4-FFF2-40B4-BE49-F238E27FC236}">
                <a16:creationId xmlns:a16="http://schemas.microsoft.com/office/drawing/2014/main" id="{6FB56093-A80F-6878-7EE4-773FB022E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4" b="59406"/>
          <a:stretch/>
        </p:blipFill>
        <p:spPr bwMode="auto">
          <a:xfrm>
            <a:off x="2253926" y="3792187"/>
            <a:ext cx="7860323" cy="59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9376B-1500-F929-DB3A-F40E7A1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1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rank Rosenblatt - Wikipedia">
            <a:extLst>
              <a:ext uri="{FF2B5EF4-FFF2-40B4-BE49-F238E27FC236}">
                <a16:creationId xmlns:a16="http://schemas.microsoft.com/office/drawing/2014/main" id="{75F8607D-6183-A588-17A7-CC5A3859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6" y="473889"/>
            <a:ext cx="2544318" cy="33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7F8D2-3A23-5CC5-9C34-7D27409EF13A}"/>
              </a:ext>
            </a:extLst>
          </p:cNvPr>
          <p:cNvSpPr txBox="1"/>
          <p:nvPr/>
        </p:nvSpPr>
        <p:spPr>
          <a:xfrm>
            <a:off x="3320434" y="473889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프랑크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로젠블랫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a고딕15" panose="02020600000000000000" pitchFamily="18" charset="-127"/>
              </a:rPr>
              <a:t>Frank Rosenblatt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a고딕15" panose="02020600000000000000" pitchFamily="18" charset="-127"/>
              </a:rPr>
              <a:t>(1928~1971)</a:t>
            </a:r>
            <a:endParaRPr lang="en-US" altLang="ko-KR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0CDA6-0BA0-4090-8BBD-0571FBC23326}"/>
              </a:ext>
            </a:extLst>
          </p:cNvPr>
          <p:cNvSpPr txBox="1"/>
          <p:nvPr/>
        </p:nvSpPr>
        <p:spPr>
          <a:xfrm>
            <a:off x="524155" y="4046438"/>
            <a:ext cx="9475671" cy="1289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로젠블랫은</a:t>
            </a:r>
            <a:r>
              <a:rPr lang="ko-KR" altLang="en-US" dirty="0"/>
              <a:t> **</a:t>
            </a:r>
            <a:r>
              <a:rPr lang="en-US" altLang="ko-KR" dirty="0"/>
              <a:t>"</a:t>
            </a:r>
            <a:r>
              <a:rPr lang="ko-KR" altLang="en-US" dirty="0"/>
              <a:t>기계가 스스로 학습할 수 있다</a:t>
            </a:r>
            <a:r>
              <a:rPr lang="en-US" altLang="ko-KR" dirty="0"/>
              <a:t>"**</a:t>
            </a:r>
            <a:r>
              <a:rPr lang="ko-KR" altLang="en-US" dirty="0"/>
              <a:t>는 개념을 세상에 처음 제시한 사람입니다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그의 </a:t>
            </a:r>
            <a:r>
              <a:rPr lang="ko-KR" altLang="en-US" dirty="0" err="1"/>
              <a:t>퍼셉트론은</a:t>
            </a:r>
            <a:r>
              <a:rPr lang="ko-KR" altLang="en-US" dirty="0"/>
              <a:t> 단기적으로는 </a:t>
            </a:r>
            <a:r>
              <a:rPr lang="ko-KR" altLang="en-US" dirty="0" err="1"/>
              <a:t>비판받았지만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장기적으로는 </a:t>
            </a:r>
            <a:r>
              <a:rPr lang="ko-KR" altLang="en-US" b="1" dirty="0" err="1"/>
              <a:t>딥러닝의</a:t>
            </a:r>
            <a:r>
              <a:rPr lang="ko-KR" altLang="en-US" b="1" dirty="0"/>
              <a:t> 탄생을 이끈 전설적인 기초 작업</a:t>
            </a:r>
            <a:r>
              <a:rPr lang="ko-KR" altLang="en-US" dirty="0"/>
              <a:t>으로 평가받고 있습니다</a:t>
            </a:r>
            <a:r>
              <a:rPr lang="en-US" altLang="ko-KR" dirty="0"/>
              <a:t>.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Picture 2" descr="PDF] The perceptron: a probabilistic model for information storage and  organization in the brain. | Semantic Scholar">
            <a:extLst>
              <a:ext uri="{FF2B5EF4-FFF2-40B4-BE49-F238E27FC236}">
                <a16:creationId xmlns:a16="http://schemas.microsoft.com/office/drawing/2014/main" id="{EF370804-E9EE-4B99-6C60-0F82453EE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598223"/>
            <a:ext cx="4044462" cy="12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1ECE-6675-80A2-CD47-5CC3473A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E0B3133-97F2-D8BA-5DE2-52FCF990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575"/>
            <a:ext cx="1219200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B9C2E-93DC-EC75-651C-36A266C2043F}"/>
              </a:ext>
            </a:extLst>
          </p:cNvPr>
          <p:cNvSpPr txBox="1"/>
          <p:nvPr/>
        </p:nvSpPr>
        <p:spPr>
          <a:xfrm>
            <a:off x="307655" y="207388"/>
            <a:ext cx="879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And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연산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Or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연산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Nand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연산을 데이터를 학습해서 구현할 수 있을까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56729B-8F64-DB76-76FC-EC3F6D32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3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CE402-095A-4371-E9C1-F1CB4966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409700"/>
            <a:ext cx="6096000" cy="45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6AFDF-D455-AAFA-88F0-2F7773B4E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1409700"/>
            <a:ext cx="6096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D4FE5-330D-C42F-783F-1A5D0AF82878}"/>
              </a:ext>
            </a:extLst>
          </p:cNvPr>
          <p:cNvSpPr txBox="1"/>
          <p:nvPr/>
        </p:nvSpPr>
        <p:spPr>
          <a:xfrm>
            <a:off x="307655" y="2073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와 이게 되네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DD93E0-93BD-5EE1-13A0-8507B4CD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18466-53CD-7F67-2E70-81D4442AEA3B}"/>
              </a:ext>
            </a:extLst>
          </p:cNvPr>
          <p:cNvSpPr txBox="1"/>
          <p:nvPr/>
        </p:nvSpPr>
        <p:spPr>
          <a:xfrm>
            <a:off x="7092715" y="1980337"/>
            <a:ext cx="4616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기계 학습 </a:t>
            </a: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(Heuristic)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의 탄생</a:t>
            </a: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!</a:t>
            </a:r>
          </a:p>
          <a:p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endParaRPr lang="ko-KR" altLang="en-US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4F67E-EDBC-D532-095E-28E66E2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CA00C-CF7C-4D18-62FC-2463ABE9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0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D5F43-14FC-7855-765F-6C181C882B9F}"/>
              </a:ext>
            </a:extLst>
          </p:cNvPr>
          <p:cNvSpPr txBox="1"/>
          <p:nvPr/>
        </p:nvSpPr>
        <p:spPr>
          <a:xfrm>
            <a:off x="307655" y="207388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인공지능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주식 상한가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10625-E802-C68E-FCA1-E26FF2F37460}"/>
              </a:ext>
            </a:extLst>
          </p:cNvPr>
          <p:cNvSpPr txBox="1"/>
          <p:nvPr/>
        </p:nvSpPr>
        <p:spPr>
          <a:xfrm>
            <a:off x="672338" y="1457325"/>
            <a:ext cx="8555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로젠블랫의</a:t>
            </a:r>
            <a:r>
              <a:rPr lang="ko-KR" altLang="en-US" b="1" dirty="0"/>
              <a:t> 발표 직후</a:t>
            </a:r>
            <a:r>
              <a:rPr lang="en-US" altLang="ko-KR" b="1" dirty="0"/>
              <a:t>, </a:t>
            </a:r>
            <a:r>
              <a:rPr lang="ko-KR" altLang="en-US" b="1" dirty="0"/>
              <a:t>언론들은 이렇게 보도</a:t>
            </a:r>
            <a:r>
              <a:rPr lang="en-US" altLang="ko-KR" b="1" dirty="0"/>
              <a:t>!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The New York Times (1958)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 err="1"/>
              <a:t>퍼셉트론은</a:t>
            </a:r>
            <a:r>
              <a:rPr lang="ko-KR" altLang="en-US" dirty="0"/>
              <a:t> 인간의 눈처럼 보고 판단하는 기계가 될 것이다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Popular Science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   “10</a:t>
            </a:r>
            <a:r>
              <a:rPr lang="ko-KR" altLang="en-US" dirty="0"/>
              <a:t>년 안에 이 기계는 학습하고</a:t>
            </a:r>
            <a:r>
              <a:rPr lang="en-US" altLang="ko-KR" dirty="0"/>
              <a:t>, </a:t>
            </a:r>
            <a:r>
              <a:rPr lang="ko-KR" altLang="en-US" dirty="0"/>
              <a:t>기억하고</a:t>
            </a:r>
            <a:r>
              <a:rPr lang="en-US" altLang="ko-KR" dirty="0"/>
              <a:t>, </a:t>
            </a:r>
            <a:r>
              <a:rPr lang="ko-KR" altLang="en-US" dirty="0"/>
              <a:t>결정을 내릴 수 있을 것이다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1F02C-0C0D-4325-82EA-D4905B8BB8A1}"/>
              </a:ext>
            </a:extLst>
          </p:cNvPr>
          <p:cNvSpPr txBox="1"/>
          <p:nvPr/>
        </p:nvSpPr>
        <p:spPr>
          <a:xfrm>
            <a:off x="672338" y="4646254"/>
            <a:ext cx="757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미국 해군</a:t>
            </a:r>
            <a:r>
              <a:rPr lang="en-US" altLang="ko-KR" b="1" dirty="0"/>
              <a:t>, </a:t>
            </a:r>
            <a:r>
              <a:rPr lang="ko-KR" altLang="en-US" b="1" dirty="0"/>
              <a:t>공군</a:t>
            </a:r>
            <a:r>
              <a:rPr lang="en-US" altLang="ko-KR" b="1" dirty="0"/>
              <a:t>, DARPA(</a:t>
            </a:r>
            <a:r>
              <a:rPr lang="ko-KR" altLang="en-US" b="1" dirty="0"/>
              <a:t>당시 </a:t>
            </a:r>
            <a:r>
              <a:rPr lang="en-US" altLang="ko-KR" b="1" dirty="0"/>
              <a:t>ARPA) </a:t>
            </a:r>
            <a:r>
              <a:rPr lang="ko-KR" altLang="en-US" b="1" dirty="0"/>
              <a:t>등에서 연구비를 전폭적으로 지원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3359B8-3ABF-A9B7-57FC-A03A33E61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4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B0ECD-3CB1-142F-343B-13DE266955FC}"/>
              </a:ext>
            </a:extLst>
          </p:cNvPr>
          <p:cNvSpPr txBox="1"/>
          <p:nvPr/>
        </p:nvSpPr>
        <p:spPr>
          <a:xfrm>
            <a:off x="307655" y="207388"/>
            <a:ext cx="355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망했어요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! XOR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을 못 </a:t>
            </a:r>
            <a:r>
              <a:rPr lang="ko-KR" altLang="en-US" sz="24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맞춰요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12D4B-6051-9A27-ACAD-9CBFD487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79513"/>
            <a:ext cx="6096000" cy="4572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8A01A4-2833-C28A-EDD1-C452DFA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7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8B44C-B953-49E6-B06D-D2B88DA4A979}"/>
              </a:ext>
            </a:extLst>
          </p:cNvPr>
          <p:cNvSpPr txBox="1"/>
          <p:nvPr/>
        </p:nvSpPr>
        <p:spPr>
          <a:xfrm>
            <a:off x="1060130" y="844909"/>
            <a:ext cx="3065263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인곤지능의 제 </a:t>
            </a: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의 겨울</a:t>
            </a:r>
            <a:endParaRPr lang="en-US" altLang="ko-KR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고딕15" panose="02020600000000000000" pitchFamily="18" charset="-127"/>
                <a:ea typeface="a고딕15" panose="02020600000000000000" pitchFamily="18" charset="-127"/>
              </a:rPr>
              <a:t>(1969~1980)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28F6B-8F41-7D58-4FEA-2C880102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46" y="0"/>
            <a:ext cx="75965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6379B-A724-0C78-3692-D339072A9CD0}"/>
              </a:ext>
            </a:extLst>
          </p:cNvPr>
          <p:cNvSpPr txBox="1"/>
          <p:nvPr/>
        </p:nvSpPr>
        <p:spPr>
          <a:xfrm>
            <a:off x="4763568" y="612538"/>
            <a:ext cx="689163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민스키</a:t>
            </a:r>
            <a:r>
              <a:rPr lang="en-US" altLang="ko-KR" sz="1400" dirty="0"/>
              <a:t>(Minsky)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파퍼트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Papert</a:t>
            </a:r>
            <a:r>
              <a:rPr lang="en-US" altLang="ko-KR" sz="1400" dirty="0"/>
              <a:t>)</a:t>
            </a:r>
            <a:r>
              <a:rPr lang="ko-KR" altLang="en-US" sz="1400" dirty="0"/>
              <a:t>는 책 </a:t>
            </a:r>
            <a:r>
              <a:rPr lang="en-US" altLang="ko-KR" sz="1400" dirty="0"/>
              <a:t>『</a:t>
            </a:r>
            <a:r>
              <a:rPr lang="en-US" altLang="ko-KR" sz="1400" dirty="0" err="1"/>
              <a:t>Perceptrons</a:t>
            </a:r>
            <a:r>
              <a:rPr lang="en-US" altLang="ko-KR" sz="1400" dirty="0"/>
              <a:t>』</a:t>
            </a:r>
            <a:r>
              <a:rPr lang="ko-KR" altLang="en-US" sz="1400" dirty="0"/>
              <a:t>에서 이렇게 말합니다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en-US" altLang="ko-KR" sz="1400" dirty="0"/>
              <a:t>"</a:t>
            </a:r>
            <a:r>
              <a:rPr lang="ko-KR" altLang="en-US" sz="1400" dirty="0" err="1"/>
              <a:t>퍼셉트론은</a:t>
            </a:r>
            <a:r>
              <a:rPr lang="ko-KR" altLang="en-US" sz="1400" dirty="0"/>
              <a:t> </a:t>
            </a:r>
            <a:r>
              <a:rPr lang="en-US" altLang="ko-KR" sz="1400" dirty="0"/>
              <a:t>XOR </a:t>
            </a:r>
            <a:r>
              <a:rPr lang="ko-KR" altLang="en-US" sz="1400" dirty="0"/>
              <a:t>같은 간단한 문제도 풀 수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방식은 지능을 모사할 수 없다</a:t>
            </a:r>
            <a:r>
              <a:rPr lang="en-US" altLang="ko-KR" sz="1400" dirty="0"/>
              <a:t>."</a:t>
            </a:r>
          </a:p>
          <a:p>
            <a:endParaRPr lang="en-US" altLang="ko-KR" sz="1400" dirty="0"/>
          </a:p>
          <a:p>
            <a:r>
              <a:rPr lang="en-US" altLang="ko-KR" sz="1400" dirty="0"/>
              <a:t>→ </a:t>
            </a:r>
            <a:r>
              <a:rPr lang="ko-KR" altLang="en-US" sz="1400" dirty="0" err="1"/>
              <a:t>퍼셉트론</a:t>
            </a:r>
            <a:r>
              <a:rPr lang="ko-KR" altLang="en-US" sz="1400" dirty="0"/>
              <a:t> 기반의 </a:t>
            </a:r>
            <a:r>
              <a:rPr lang="en-US" altLang="ko-KR" sz="1400" dirty="0"/>
              <a:t>AI</a:t>
            </a:r>
            <a:r>
              <a:rPr lang="ko-KR" altLang="en-US" sz="1400" dirty="0"/>
              <a:t>가 과학적으로 심각한 한계를 가진다는 주장이 강하게 제기됨</a:t>
            </a:r>
          </a:p>
          <a:p>
            <a:r>
              <a:rPr lang="ko-KR" altLang="en-US" sz="1400" dirty="0"/>
              <a:t>→ </a:t>
            </a:r>
            <a:r>
              <a:rPr lang="en-US" altLang="ko-KR" sz="1400" dirty="0"/>
              <a:t>DARPA </a:t>
            </a:r>
            <a:r>
              <a:rPr lang="ko-KR" altLang="en-US" sz="1400" dirty="0"/>
              <a:t>등 주요 연구기관이 </a:t>
            </a:r>
            <a:r>
              <a:rPr lang="en-US" altLang="ko-KR" sz="1400" dirty="0"/>
              <a:t>AI </a:t>
            </a:r>
            <a:r>
              <a:rPr lang="ko-KR" altLang="en-US" sz="1400" dirty="0"/>
              <a:t>투자 중단 또는 대폭 축소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4EC8FB-D6A3-B14D-C770-1578569B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38DEC-E082-422C-ACCE-86884FB375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6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816</Words>
  <Application>Microsoft Office PowerPoint</Application>
  <PresentationFormat>와이드스크린</PresentationFormat>
  <Paragraphs>169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 SD Gothic Neo</vt:lpstr>
      <vt:lpstr>a고딕14</vt:lpstr>
      <vt:lpstr>a고딕15</vt:lpstr>
      <vt:lpstr>a고딕16</vt:lpstr>
      <vt:lpstr>맑은 고딕</vt:lpstr>
      <vt:lpstr>한컴 윤고딕 230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BV-KLOUD</dc:creator>
  <cp:lastModifiedBy>BV_Kloud</cp:lastModifiedBy>
  <cp:revision>49</cp:revision>
  <dcterms:created xsi:type="dcterms:W3CDTF">2025-04-10T00:42:14Z</dcterms:created>
  <dcterms:modified xsi:type="dcterms:W3CDTF">2025-09-21T01:49:43Z</dcterms:modified>
</cp:coreProperties>
</file>